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84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7122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039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8168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502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58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3344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2069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97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11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3949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B4CDD-274C-4293-A11D-718C69D6A762}" type="datetimeFigureOut">
              <a:rPr kumimoji="1" lang="ja-JP" altLang="en-US" smtClean="0"/>
              <a:t>2025/6/27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AAAB4-A241-4DC9-B999-084F98525C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86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1614E55-0FDC-D281-8EDB-EA1D782A3D62}"/>
              </a:ext>
            </a:extLst>
          </p:cNvPr>
          <p:cNvGraphicFramePr>
            <a:graphicFrameLocks noGrp="1"/>
          </p:cNvGraphicFramePr>
          <p:nvPr/>
        </p:nvGraphicFramePr>
        <p:xfrm>
          <a:off x="471488" y="4454329"/>
          <a:ext cx="5915025" cy="2649929"/>
        </p:xfrm>
        <a:graphic>
          <a:graphicData uri="http://schemas.openxmlformats.org/drawingml/2006/table">
            <a:tbl>
              <a:tblPr/>
              <a:tblGrid>
                <a:gridCol w="657225">
                  <a:extLst>
                    <a:ext uri="{9D8B030D-6E8A-4147-A177-3AD203B41FA5}">
                      <a16:colId xmlns:a16="http://schemas.microsoft.com/office/drawing/2014/main" val="324315551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1977922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354874548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43326234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524593046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60405573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1849845457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2994949794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174661341"/>
                    </a:ext>
                  </a:extLst>
                </a:gridCol>
              </a:tblGrid>
              <a:tr h="205054">
                <a:tc gridSpan="3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導　体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絶縁体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導体抵抗</a:t>
                      </a:r>
                      <a:b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</a:t>
                      </a:r>
                      <a:r>
                        <a:rPr lang="en-US" altLang="zh-TW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20℃</a:t>
                      </a:r>
                      <a: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）</a:t>
                      </a:r>
                      <a:b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altLang="zh-TW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Ω</a:t>
                      </a:r>
                      <a:r>
                        <a:rPr lang="zh-TW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／</a:t>
                      </a:r>
                      <a:r>
                        <a:rPr lang="en-US" altLang="zh-TW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km</a:t>
                      </a:r>
                      <a:endParaRPr lang="zh-TW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標準条長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色番号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重量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</a:t>
                      </a: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kg/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巻）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5273258"/>
                  </a:ext>
                </a:extLst>
              </a:tr>
              <a:tr h="4889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公称断面積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mm</a:t>
                      </a:r>
                      <a:r>
                        <a:rPr lang="en-US" sz="900" baseline="300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素線数／素線径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mm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外 径（約）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mm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厚 さ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mm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仕上外径（約）</a:t>
                      </a:r>
                      <a:b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</a:b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mm</a:t>
                      </a:r>
                      <a:endParaRPr 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E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485714"/>
                  </a:ext>
                </a:extLst>
              </a:tr>
              <a:tr h="4889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0.18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7／0.18(TA)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右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0.54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0.28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1.10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109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500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～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1.30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186613"/>
                  </a:ext>
                </a:extLst>
              </a:tr>
              <a:tr h="4889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0.3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12／0.18(TA)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右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0.70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0.43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1.55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64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200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～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1.00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857808"/>
                  </a:ext>
                </a:extLst>
              </a:tr>
              <a:tr h="4889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19／0.18(TA)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右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40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0.90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0.40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1.70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40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200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～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1.35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459755"/>
                  </a:ext>
                </a:extLst>
              </a:tr>
              <a:tr h="48897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0.75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30／0.18(TA)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右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40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1.10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0.50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2.1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25.5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200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0</a:t>
                      </a:r>
                      <a:r>
                        <a:rPr lang="ja-JP" altLang="en-US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～</a:t>
                      </a:r>
                      <a:r>
                        <a:rPr lang="en-US" altLang="ja-JP" sz="90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12</a:t>
                      </a:r>
                      <a:endParaRPr lang="ja-JP" altLang="en-US" sz="90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altLang="ja-JP" sz="900" dirty="0">
                          <a:effectLst/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2.05</a:t>
                      </a:r>
                      <a:endParaRPr lang="ja-JP" altLang="en-US" sz="900" dirty="0">
                        <a:effectLst/>
                      </a:endParaRPr>
                    </a:p>
                  </a:txBody>
                  <a:tcPr marL="63094" marR="63094" marT="31547" marB="31547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21053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8EF19B-4B8A-A2FB-05A5-72C7E2999B8E}"/>
              </a:ext>
            </a:extLst>
          </p:cNvPr>
          <p:cNvSpPr txBox="1"/>
          <p:nvPr/>
        </p:nvSpPr>
        <p:spPr>
          <a:xfrm>
            <a:off x="471488" y="784598"/>
            <a:ext cx="3432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機器配線用耐熱ビニル電線</a:t>
            </a:r>
            <a:r>
              <a:rPr lang="en-US" altLang="ja-JP" dirty="0"/>
              <a:t>HV</a:t>
            </a:r>
            <a:endParaRPr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8D771F-C791-AB05-5F52-D165E18E7B9E}"/>
              </a:ext>
            </a:extLst>
          </p:cNvPr>
          <p:cNvSpPr txBox="1"/>
          <p:nvPr/>
        </p:nvSpPr>
        <p:spPr>
          <a:xfrm>
            <a:off x="569975" y="1705832"/>
            <a:ext cx="581653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用途 ：	この電線は通信機器、電子機器等の配線に使用されます。</a:t>
            </a:r>
          </a:p>
          <a:p>
            <a:r>
              <a:rPr lang="ja-JP" altLang="en-US" dirty="0"/>
              <a:t>導体は電気用軟銅スズメッキ線を集合撚りしています。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19D4AD7-8B77-81F6-D468-BBFA32E8761B}"/>
              </a:ext>
            </a:extLst>
          </p:cNvPr>
          <p:cNvSpPr txBox="1"/>
          <p:nvPr/>
        </p:nvSpPr>
        <p:spPr>
          <a:xfrm>
            <a:off x="569975" y="3172413"/>
            <a:ext cx="3432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KE1013</a:t>
            </a:r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A14B032-7219-A3EC-84E5-DEB0391FB44B}"/>
              </a:ext>
            </a:extLst>
          </p:cNvPr>
          <p:cNvSpPr txBox="1"/>
          <p:nvPr/>
        </p:nvSpPr>
        <p:spPr>
          <a:xfrm>
            <a:off x="471488" y="7553837"/>
            <a:ext cx="607561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※</a:t>
            </a:r>
            <a:r>
              <a:rPr lang="ja-JP" altLang="en-US" dirty="0"/>
              <a:t>色番号は、ページ下の表を御参照下さい</a:t>
            </a:r>
          </a:p>
        </p:txBody>
      </p:sp>
    </p:spTree>
    <p:extLst>
      <p:ext uri="{BB962C8B-B14F-4D97-AF65-F5344CB8AC3E}">
        <p14:creationId xmlns:p14="http://schemas.microsoft.com/office/powerpoint/2010/main" val="162979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0937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CC36A3B3-9223-4FEA-A71E-634CE5FC0276}" vid="{FD2FF3E6-B3A0-4558-96C4-19BA798EF3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167</Words>
  <Application>Microsoft Office PowerPoint</Application>
  <PresentationFormat>A4 210 x 297 mm</PresentationFormat>
  <Paragraphs>52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Ｐ明朝</vt:lpstr>
      <vt:lpstr>Arial</vt:lpstr>
      <vt:lpstr>Century Gothic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TABEO</dc:creator>
  <cp:lastModifiedBy>TABEO</cp:lastModifiedBy>
  <cp:revision>1</cp:revision>
  <dcterms:created xsi:type="dcterms:W3CDTF">2025-06-27T09:18:58Z</dcterms:created>
  <dcterms:modified xsi:type="dcterms:W3CDTF">2025-06-27T09:20:44Z</dcterms:modified>
</cp:coreProperties>
</file>